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350" r:id="rId2"/>
    <p:sldId id="260" r:id="rId3"/>
    <p:sldId id="262" r:id="rId4"/>
    <p:sldId id="263" r:id="rId5"/>
    <p:sldId id="302" r:id="rId6"/>
    <p:sldId id="265" r:id="rId7"/>
    <p:sldId id="329" r:id="rId8"/>
    <p:sldId id="330" r:id="rId9"/>
    <p:sldId id="331" r:id="rId10"/>
    <p:sldId id="267" r:id="rId11"/>
    <p:sldId id="332" r:id="rId12"/>
    <p:sldId id="344" r:id="rId13"/>
    <p:sldId id="270" r:id="rId14"/>
    <p:sldId id="271" r:id="rId15"/>
    <p:sldId id="333" r:id="rId16"/>
    <p:sldId id="346" r:id="rId17"/>
    <p:sldId id="274" r:id="rId18"/>
    <p:sldId id="334" r:id="rId19"/>
    <p:sldId id="335" r:id="rId20"/>
    <p:sldId id="277" r:id="rId21"/>
    <p:sldId id="340" r:id="rId22"/>
    <p:sldId id="347" r:id="rId23"/>
    <p:sldId id="280" r:id="rId24"/>
    <p:sldId id="281" r:id="rId25"/>
    <p:sldId id="337" r:id="rId26"/>
    <p:sldId id="283" r:id="rId27"/>
    <p:sldId id="284" r:id="rId28"/>
    <p:sldId id="285" r:id="rId29"/>
    <p:sldId id="339" r:id="rId30"/>
    <p:sldId id="348" r:id="rId31"/>
    <p:sldId id="288" r:id="rId32"/>
    <p:sldId id="341" r:id="rId33"/>
    <p:sldId id="342" r:id="rId34"/>
    <p:sldId id="290" r:id="rId35"/>
    <p:sldId id="343" r:id="rId36"/>
    <p:sldId id="349" r:id="rId37"/>
    <p:sldId id="293" r:id="rId38"/>
    <p:sldId id="316" r:id="rId39"/>
    <p:sldId id="295" r:id="rId40"/>
    <p:sldId id="317" r:id="rId41"/>
    <p:sldId id="297" r:id="rId42"/>
    <p:sldId id="318" r:id="rId43"/>
    <p:sldId id="319" r:id="rId44"/>
    <p:sldId id="299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BB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150" d="100"/>
          <a:sy n="150" d="100"/>
        </p:scale>
        <p:origin x="105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63F532-919F-418A-A6A1-6240DC89A7E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9D74125-3FE6-4655-B394-62B219944362}">
      <dgm:prSet/>
      <dgm:spPr/>
      <dgm:t>
        <a:bodyPr/>
        <a:lstStyle/>
        <a:p>
          <a:r>
            <a:rPr lang="en-US"/>
            <a:t>The HTML table elements allow the arrangement of data into rows of cells and columns</a:t>
          </a:r>
        </a:p>
      </dgm:t>
    </dgm:pt>
    <dgm:pt modelId="{340981E6-4E6B-4499-830C-4DC6F6B0C601}" type="parTrans" cxnId="{047CC974-C3E5-4945-8376-DAF46B8C1EC0}">
      <dgm:prSet/>
      <dgm:spPr/>
      <dgm:t>
        <a:bodyPr/>
        <a:lstStyle/>
        <a:p>
          <a:endParaRPr lang="en-US"/>
        </a:p>
      </dgm:t>
    </dgm:pt>
    <dgm:pt modelId="{6C91CD39-2918-4278-ACFA-18515231ABA8}" type="sibTrans" cxnId="{047CC974-C3E5-4945-8376-DAF46B8C1EC0}">
      <dgm:prSet/>
      <dgm:spPr/>
      <dgm:t>
        <a:bodyPr/>
        <a:lstStyle/>
        <a:p>
          <a:endParaRPr lang="en-US"/>
        </a:p>
      </dgm:t>
    </dgm:pt>
    <dgm:pt modelId="{136EA05F-CF3C-42B4-ACCC-BCE753E5EF40}">
      <dgm:prSet/>
      <dgm:spPr/>
      <dgm:t>
        <a:bodyPr/>
        <a:lstStyle/>
        <a:p>
          <a:r>
            <a:rPr lang="en-US"/>
            <a:t>The table element &lt;table&gt; contains the table information, which consists of:</a:t>
          </a:r>
        </a:p>
      </dgm:t>
    </dgm:pt>
    <dgm:pt modelId="{37EEEE20-ACA7-41AD-9D95-6C25D0E02ACE}" type="parTrans" cxnId="{E470DFC7-0FC5-45DD-AE04-5DDBE0C2F3F2}">
      <dgm:prSet/>
      <dgm:spPr/>
      <dgm:t>
        <a:bodyPr/>
        <a:lstStyle/>
        <a:p>
          <a:endParaRPr lang="en-US"/>
        </a:p>
      </dgm:t>
    </dgm:pt>
    <dgm:pt modelId="{6F8E8BB8-B605-4A38-A656-3290C94DA3D2}" type="sibTrans" cxnId="{E470DFC7-0FC5-45DD-AE04-5DDBE0C2F3F2}">
      <dgm:prSet/>
      <dgm:spPr/>
      <dgm:t>
        <a:bodyPr/>
        <a:lstStyle/>
        <a:p>
          <a:endParaRPr lang="en-US"/>
        </a:p>
      </dgm:t>
    </dgm:pt>
    <dgm:pt modelId="{3AEF997F-06AA-4879-A11E-85CFE62D4236}">
      <dgm:prSet/>
      <dgm:spPr/>
      <dgm:t>
        <a:bodyPr/>
        <a:lstStyle/>
        <a:p>
          <a:r>
            <a:rPr lang="en-US"/>
            <a:t>Header element &lt;th&gt;</a:t>
          </a:r>
        </a:p>
      </dgm:t>
    </dgm:pt>
    <dgm:pt modelId="{4AFA361B-F8A6-4F4D-B93A-EBB1E0C14FD9}" type="parTrans" cxnId="{D8942807-A8AF-47EC-B77B-FC5EB9D0CA8A}">
      <dgm:prSet/>
      <dgm:spPr/>
      <dgm:t>
        <a:bodyPr/>
        <a:lstStyle/>
        <a:p>
          <a:endParaRPr lang="en-US"/>
        </a:p>
      </dgm:t>
    </dgm:pt>
    <dgm:pt modelId="{65C04D83-7C8F-4D11-82D3-516571005C65}" type="sibTrans" cxnId="{D8942807-A8AF-47EC-B77B-FC5EB9D0CA8A}">
      <dgm:prSet/>
      <dgm:spPr/>
      <dgm:t>
        <a:bodyPr/>
        <a:lstStyle/>
        <a:p>
          <a:endParaRPr lang="en-US"/>
        </a:p>
      </dgm:t>
    </dgm:pt>
    <dgm:pt modelId="{1958AB0C-7F2E-49DC-8F42-C073CA2F8DA8}">
      <dgm:prSet/>
      <dgm:spPr/>
      <dgm:t>
        <a:bodyPr/>
        <a:lstStyle/>
        <a:p>
          <a:r>
            <a:rPr lang="en-US"/>
            <a:t>Row element &lt;tr&gt;</a:t>
          </a:r>
        </a:p>
      </dgm:t>
    </dgm:pt>
    <dgm:pt modelId="{A052635A-A979-4B03-9647-4BDF7B06F77A}" type="parTrans" cxnId="{99594906-48AC-4C7E-899D-BC1588B14767}">
      <dgm:prSet/>
      <dgm:spPr/>
      <dgm:t>
        <a:bodyPr/>
        <a:lstStyle/>
        <a:p>
          <a:endParaRPr lang="en-US"/>
        </a:p>
      </dgm:t>
    </dgm:pt>
    <dgm:pt modelId="{FC46FD29-FE88-459E-84F4-A16384006511}" type="sibTrans" cxnId="{99594906-48AC-4C7E-899D-BC1588B14767}">
      <dgm:prSet/>
      <dgm:spPr/>
      <dgm:t>
        <a:bodyPr/>
        <a:lstStyle/>
        <a:p>
          <a:endParaRPr lang="en-US"/>
        </a:p>
      </dgm:t>
    </dgm:pt>
    <dgm:pt modelId="{B6207179-BA47-4B4B-AC2A-67750203A3B6}">
      <dgm:prSet/>
      <dgm:spPr/>
      <dgm:t>
        <a:bodyPr/>
        <a:lstStyle/>
        <a:p>
          <a:r>
            <a:rPr lang="en-US"/>
            <a:t>Data cell alignment &lt;td&gt;</a:t>
          </a:r>
        </a:p>
      </dgm:t>
    </dgm:pt>
    <dgm:pt modelId="{1B81A7E0-4AD4-4476-810C-F56E135F212B}" type="parTrans" cxnId="{C2EFA2C4-A723-4BD8-AAB1-36AD45FB8934}">
      <dgm:prSet/>
      <dgm:spPr/>
      <dgm:t>
        <a:bodyPr/>
        <a:lstStyle/>
        <a:p>
          <a:endParaRPr lang="en-US"/>
        </a:p>
      </dgm:t>
    </dgm:pt>
    <dgm:pt modelId="{ECAFCA51-ED94-4A21-84AB-C9C5D32146F1}" type="sibTrans" cxnId="{C2EFA2C4-A723-4BD8-AAB1-36AD45FB8934}">
      <dgm:prSet/>
      <dgm:spPr/>
      <dgm:t>
        <a:bodyPr/>
        <a:lstStyle/>
        <a:p>
          <a:endParaRPr lang="en-US"/>
        </a:p>
      </dgm:t>
    </dgm:pt>
    <dgm:pt modelId="{17D9BBFE-D8FF-4932-BEEC-78D79197F1C5}" type="pres">
      <dgm:prSet presAssocID="{D063F532-919F-418A-A6A1-6240DC89A7E4}" presName="root" presStyleCnt="0">
        <dgm:presLayoutVars>
          <dgm:dir/>
          <dgm:resizeHandles val="exact"/>
        </dgm:presLayoutVars>
      </dgm:prSet>
      <dgm:spPr/>
    </dgm:pt>
    <dgm:pt modelId="{C338C36B-4B63-47D0-990F-03355A00D7F0}" type="pres">
      <dgm:prSet presAssocID="{59D74125-3FE6-4655-B394-62B219944362}" presName="compNode" presStyleCnt="0"/>
      <dgm:spPr/>
    </dgm:pt>
    <dgm:pt modelId="{F6B64D81-974C-4AC2-8741-0808EEACF0B6}" type="pres">
      <dgm:prSet presAssocID="{59D74125-3FE6-4655-B394-62B219944362}" presName="bgRect" presStyleLbl="bgShp" presStyleIdx="0" presStyleCnt="2"/>
      <dgm:spPr/>
    </dgm:pt>
    <dgm:pt modelId="{D1C81895-D77B-43AB-8FD2-176CA6D7071F}" type="pres">
      <dgm:prSet presAssocID="{59D74125-3FE6-4655-B394-62B2199443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6D10AEB-223E-421E-B89A-14BF87B8899A}" type="pres">
      <dgm:prSet presAssocID="{59D74125-3FE6-4655-B394-62B219944362}" presName="spaceRect" presStyleCnt="0"/>
      <dgm:spPr/>
    </dgm:pt>
    <dgm:pt modelId="{0CDE1C32-0505-4107-B463-527F46929088}" type="pres">
      <dgm:prSet presAssocID="{59D74125-3FE6-4655-B394-62B219944362}" presName="parTx" presStyleLbl="revTx" presStyleIdx="0" presStyleCnt="3">
        <dgm:presLayoutVars>
          <dgm:chMax val="0"/>
          <dgm:chPref val="0"/>
        </dgm:presLayoutVars>
      </dgm:prSet>
      <dgm:spPr/>
    </dgm:pt>
    <dgm:pt modelId="{0F5706C8-ABBA-43F9-A6EA-F0859B94F46E}" type="pres">
      <dgm:prSet presAssocID="{6C91CD39-2918-4278-ACFA-18515231ABA8}" presName="sibTrans" presStyleCnt="0"/>
      <dgm:spPr/>
    </dgm:pt>
    <dgm:pt modelId="{BBB431DB-E067-4012-BCA9-5FC51D8BC1AD}" type="pres">
      <dgm:prSet presAssocID="{136EA05F-CF3C-42B4-ACCC-BCE753E5EF40}" presName="compNode" presStyleCnt="0"/>
      <dgm:spPr/>
    </dgm:pt>
    <dgm:pt modelId="{19C9A378-F412-40EE-9886-ABBD38589ACC}" type="pres">
      <dgm:prSet presAssocID="{136EA05F-CF3C-42B4-ACCC-BCE753E5EF40}" presName="bgRect" presStyleLbl="bgShp" presStyleIdx="1" presStyleCnt="2"/>
      <dgm:spPr/>
    </dgm:pt>
    <dgm:pt modelId="{06AF653D-C080-4568-96EA-A9EDA473A099}" type="pres">
      <dgm:prSet presAssocID="{136EA05F-CF3C-42B4-ACCC-BCE753E5EF4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1C88904-D56A-441F-9E1E-961103D6D656}" type="pres">
      <dgm:prSet presAssocID="{136EA05F-CF3C-42B4-ACCC-BCE753E5EF40}" presName="spaceRect" presStyleCnt="0"/>
      <dgm:spPr/>
    </dgm:pt>
    <dgm:pt modelId="{EA2DAEDA-68E0-4C2E-9B21-ADAB40DE2F96}" type="pres">
      <dgm:prSet presAssocID="{136EA05F-CF3C-42B4-ACCC-BCE753E5EF40}" presName="parTx" presStyleLbl="revTx" presStyleIdx="1" presStyleCnt="3">
        <dgm:presLayoutVars>
          <dgm:chMax val="0"/>
          <dgm:chPref val="0"/>
        </dgm:presLayoutVars>
      </dgm:prSet>
      <dgm:spPr/>
    </dgm:pt>
    <dgm:pt modelId="{84F1D53D-FCD4-4A62-9C9A-CA88F834C7DB}" type="pres">
      <dgm:prSet presAssocID="{136EA05F-CF3C-42B4-ACCC-BCE753E5EF40}" presName="desTx" presStyleLbl="revTx" presStyleIdx="2" presStyleCnt="3">
        <dgm:presLayoutVars/>
      </dgm:prSet>
      <dgm:spPr/>
    </dgm:pt>
  </dgm:ptLst>
  <dgm:cxnLst>
    <dgm:cxn modelId="{99594906-48AC-4C7E-899D-BC1588B14767}" srcId="{136EA05F-CF3C-42B4-ACCC-BCE753E5EF40}" destId="{1958AB0C-7F2E-49DC-8F42-C073CA2F8DA8}" srcOrd="1" destOrd="0" parTransId="{A052635A-A979-4B03-9647-4BDF7B06F77A}" sibTransId="{FC46FD29-FE88-459E-84F4-A16384006511}"/>
    <dgm:cxn modelId="{D8942807-A8AF-47EC-B77B-FC5EB9D0CA8A}" srcId="{136EA05F-CF3C-42B4-ACCC-BCE753E5EF40}" destId="{3AEF997F-06AA-4879-A11E-85CFE62D4236}" srcOrd="0" destOrd="0" parTransId="{4AFA361B-F8A6-4F4D-B93A-EBB1E0C14FD9}" sibTransId="{65C04D83-7C8F-4D11-82D3-516571005C65}"/>
    <dgm:cxn modelId="{0F83816B-5669-4C82-9E9E-A61C8099BBC5}" type="presOf" srcId="{59D74125-3FE6-4655-B394-62B219944362}" destId="{0CDE1C32-0505-4107-B463-527F46929088}" srcOrd="0" destOrd="0" presId="urn:microsoft.com/office/officeart/2018/2/layout/IconVerticalSolidList"/>
    <dgm:cxn modelId="{0B316352-AFBD-47B0-9FD6-D3D4898F9063}" type="presOf" srcId="{136EA05F-CF3C-42B4-ACCC-BCE753E5EF40}" destId="{EA2DAEDA-68E0-4C2E-9B21-ADAB40DE2F96}" srcOrd="0" destOrd="0" presId="urn:microsoft.com/office/officeart/2018/2/layout/IconVerticalSolidList"/>
    <dgm:cxn modelId="{047CC974-C3E5-4945-8376-DAF46B8C1EC0}" srcId="{D063F532-919F-418A-A6A1-6240DC89A7E4}" destId="{59D74125-3FE6-4655-B394-62B219944362}" srcOrd="0" destOrd="0" parTransId="{340981E6-4E6B-4499-830C-4DC6F6B0C601}" sibTransId="{6C91CD39-2918-4278-ACFA-18515231ABA8}"/>
    <dgm:cxn modelId="{1EA4E8B1-78E5-46AD-94E4-6F3094721763}" type="presOf" srcId="{1958AB0C-7F2E-49DC-8F42-C073CA2F8DA8}" destId="{84F1D53D-FCD4-4A62-9C9A-CA88F834C7DB}" srcOrd="0" destOrd="1" presId="urn:microsoft.com/office/officeart/2018/2/layout/IconVerticalSolidList"/>
    <dgm:cxn modelId="{EC1EEAC2-107D-41EC-B352-18249B4CA031}" type="presOf" srcId="{D063F532-919F-418A-A6A1-6240DC89A7E4}" destId="{17D9BBFE-D8FF-4932-BEEC-78D79197F1C5}" srcOrd="0" destOrd="0" presId="urn:microsoft.com/office/officeart/2018/2/layout/IconVerticalSolidList"/>
    <dgm:cxn modelId="{C2EFA2C4-A723-4BD8-AAB1-36AD45FB8934}" srcId="{136EA05F-CF3C-42B4-ACCC-BCE753E5EF40}" destId="{B6207179-BA47-4B4B-AC2A-67750203A3B6}" srcOrd="2" destOrd="0" parTransId="{1B81A7E0-4AD4-4476-810C-F56E135F212B}" sibTransId="{ECAFCA51-ED94-4A21-84AB-C9C5D32146F1}"/>
    <dgm:cxn modelId="{E470DFC7-0FC5-45DD-AE04-5DDBE0C2F3F2}" srcId="{D063F532-919F-418A-A6A1-6240DC89A7E4}" destId="{136EA05F-CF3C-42B4-ACCC-BCE753E5EF40}" srcOrd="1" destOrd="0" parTransId="{37EEEE20-ACA7-41AD-9D95-6C25D0E02ACE}" sibTransId="{6F8E8BB8-B605-4A38-A656-3290C94DA3D2}"/>
    <dgm:cxn modelId="{42DE6ECB-D535-4246-A8D5-F8C833CF9B80}" type="presOf" srcId="{3AEF997F-06AA-4879-A11E-85CFE62D4236}" destId="{84F1D53D-FCD4-4A62-9C9A-CA88F834C7DB}" srcOrd="0" destOrd="0" presId="urn:microsoft.com/office/officeart/2018/2/layout/IconVerticalSolidList"/>
    <dgm:cxn modelId="{50106FEE-BDD3-4E42-B95D-3C724164A9AC}" type="presOf" srcId="{B6207179-BA47-4B4B-AC2A-67750203A3B6}" destId="{84F1D53D-FCD4-4A62-9C9A-CA88F834C7DB}" srcOrd="0" destOrd="2" presId="urn:microsoft.com/office/officeart/2018/2/layout/IconVerticalSolidList"/>
    <dgm:cxn modelId="{6A6495A1-FCD8-459C-8D7F-F715BF68C9BD}" type="presParOf" srcId="{17D9BBFE-D8FF-4932-BEEC-78D79197F1C5}" destId="{C338C36B-4B63-47D0-990F-03355A00D7F0}" srcOrd="0" destOrd="0" presId="urn:microsoft.com/office/officeart/2018/2/layout/IconVerticalSolidList"/>
    <dgm:cxn modelId="{AE06CE54-6E5C-41C2-8906-AF97AC1AA5E2}" type="presParOf" srcId="{C338C36B-4B63-47D0-990F-03355A00D7F0}" destId="{F6B64D81-974C-4AC2-8741-0808EEACF0B6}" srcOrd="0" destOrd="0" presId="urn:microsoft.com/office/officeart/2018/2/layout/IconVerticalSolidList"/>
    <dgm:cxn modelId="{BB2890F0-9E54-40F2-A1A4-C32CD0F8567D}" type="presParOf" srcId="{C338C36B-4B63-47D0-990F-03355A00D7F0}" destId="{D1C81895-D77B-43AB-8FD2-176CA6D7071F}" srcOrd="1" destOrd="0" presId="urn:microsoft.com/office/officeart/2018/2/layout/IconVerticalSolidList"/>
    <dgm:cxn modelId="{AAF1BAC6-9518-4DA2-83A9-34E04645A58E}" type="presParOf" srcId="{C338C36B-4B63-47D0-990F-03355A00D7F0}" destId="{76D10AEB-223E-421E-B89A-14BF87B8899A}" srcOrd="2" destOrd="0" presId="urn:microsoft.com/office/officeart/2018/2/layout/IconVerticalSolidList"/>
    <dgm:cxn modelId="{D0AB6F99-E8CF-4C03-A4B0-251AB0BD8F90}" type="presParOf" srcId="{C338C36B-4B63-47D0-990F-03355A00D7F0}" destId="{0CDE1C32-0505-4107-B463-527F46929088}" srcOrd="3" destOrd="0" presId="urn:microsoft.com/office/officeart/2018/2/layout/IconVerticalSolidList"/>
    <dgm:cxn modelId="{7738BE48-C93E-4C66-89B0-8D72E51974B4}" type="presParOf" srcId="{17D9BBFE-D8FF-4932-BEEC-78D79197F1C5}" destId="{0F5706C8-ABBA-43F9-A6EA-F0859B94F46E}" srcOrd="1" destOrd="0" presId="urn:microsoft.com/office/officeart/2018/2/layout/IconVerticalSolidList"/>
    <dgm:cxn modelId="{CE91747D-48F9-48E2-B3DD-F244C3464911}" type="presParOf" srcId="{17D9BBFE-D8FF-4932-BEEC-78D79197F1C5}" destId="{BBB431DB-E067-4012-BCA9-5FC51D8BC1AD}" srcOrd="2" destOrd="0" presId="urn:microsoft.com/office/officeart/2018/2/layout/IconVerticalSolidList"/>
    <dgm:cxn modelId="{9F26BBF5-8B11-4F3B-895D-29B331675500}" type="presParOf" srcId="{BBB431DB-E067-4012-BCA9-5FC51D8BC1AD}" destId="{19C9A378-F412-40EE-9886-ABBD38589ACC}" srcOrd="0" destOrd="0" presId="urn:microsoft.com/office/officeart/2018/2/layout/IconVerticalSolidList"/>
    <dgm:cxn modelId="{1769839F-1B52-4025-946C-F4C915F38E1E}" type="presParOf" srcId="{BBB431DB-E067-4012-BCA9-5FC51D8BC1AD}" destId="{06AF653D-C080-4568-96EA-A9EDA473A099}" srcOrd="1" destOrd="0" presId="urn:microsoft.com/office/officeart/2018/2/layout/IconVerticalSolidList"/>
    <dgm:cxn modelId="{E69053FF-4E42-4DAA-BEEE-01ED6662B75C}" type="presParOf" srcId="{BBB431DB-E067-4012-BCA9-5FC51D8BC1AD}" destId="{41C88904-D56A-441F-9E1E-961103D6D656}" srcOrd="2" destOrd="0" presId="urn:microsoft.com/office/officeart/2018/2/layout/IconVerticalSolidList"/>
    <dgm:cxn modelId="{3953992D-C141-4A42-ACE3-73FC3E17BFF7}" type="presParOf" srcId="{BBB431DB-E067-4012-BCA9-5FC51D8BC1AD}" destId="{EA2DAEDA-68E0-4C2E-9B21-ADAB40DE2F96}" srcOrd="3" destOrd="0" presId="urn:microsoft.com/office/officeart/2018/2/layout/IconVerticalSolidList"/>
    <dgm:cxn modelId="{CF258945-F9EC-42AF-AC3C-FE2EB047BEEF}" type="presParOf" srcId="{BBB431DB-E067-4012-BCA9-5FC51D8BC1AD}" destId="{84F1D53D-FCD4-4A62-9C9A-CA88F834C7D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B3253B-48A9-4B2E-8DFC-BBE97CF8B1C6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E3F51D0-404F-48CD-92EE-1739A15B7349}">
      <dgm:prSet/>
      <dgm:spPr/>
      <dgm:t>
        <a:bodyPr/>
        <a:lstStyle/>
        <a:p>
          <a:r>
            <a:rPr lang="en-US"/>
            <a:t>Tables are more legible with the table borders collapsed</a:t>
          </a:r>
        </a:p>
      </dgm:t>
    </dgm:pt>
    <dgm:pt modelId="{17B1D4CA-32EC-49FD-AB0F-0EF19FA0831A}" type="parTrans" cxnId="{C8D67686-0527-4FD4-BC04-D0EBB95207C7}">
      <dgm:prSet/>
      <dgm:spPr/>
      <dgm:t>
        <a:bodyPr/>
        <a:lstStyle/>
        <a:p>
          <a:endParaRPr lang="en-US"/>
        </a:p>
      </dgm:t>
    </dgm:pt>
    <dgm:pt modelId="{1EEEF568-757B-4EF7-A648-BDCF2FC1831A}" type="sibTrans" cxnId="{C8D67686-0527-4FD4-BC04-D0EBB95207C7}">
      <dgm:prSet/>
      <dgm:spPr/>
      <dgm:t>
        <a:bodyPr/>
        <a:lstStyle/>
        <a:p>
          <a:endParaRPr lang="en-US"/>
        </a:p>
      </dgm:t>
    </dgm:pt>
    <dgm:pt modelId="{3130C27D-E741-401A-9EA0-0C23FE647542}">
      <dgm:prSet/>
      <dgm:spPr/>
      <dgm:t>
        <a:bodyPr/>
        <a:lstStyle/>
        <a:p>
          <a:r>
            <a:rPr lang="en-US"/>
            <a:t>Use the border-collapsed property</a:t>
          </a:r>
        </a:p>
      </dgm:t>
    </dgm:pt>
    <dgm:pt modelId="{92E9AE43-CAB1-4CEA-83BF-9FB61AEAD96B}" type="parTrans" cxnId="{285E4958-7764-445F-AEDD-E854BB1928F2}">
      <dgm:prSet/>
      <dgm:spPr/>
      <dgm:t>
        <a:bodyPr/>
        <a:lstStyle/>
        <a:p>
          <a:endParaRPr lang="en-US"/>
        </a:p>
      </dgm:t>
    </dgm:pt>
    <dgm:pt modelId="{A942684C-40DE-4CE0-8BB2-E1B98DF2D665}" type="sibTrans" cxnId="{285E4958-7764-445F-AEDD-E854BB1928F2}">
      <dgm:prSet/>
      <dgm:spPr/>
      <dgm:t>
        <a:bodyPr/>
        <a:lstStyle/>
        <a:p>
          <a:endParaRPr lang="en-US"/>
        </a:p>
      </dgm:t>
    </dgm:pt>
    <dgm:pt modelId="{4A042580-84F4-4673-A113-0579945FF13E}">
      <dgm:prSet/>
      <dgm:spPr/>
      <dgm:t>
        <a:bodyPr/>
        <a:lstStyle/>
        <a:p>
          <a:r>
            <a:rPr lang="en-US"/>
            <a:t>table {border-collapse: collapse;}</a:t>
          </a:r>
        </a:p>
      </dgm:t>
    </dgm:pt>
    <dgm:pt modelId="{5BA79764-E293-4677-95AD-869DC5D60ECE}" type="parTrans" cxnId="{878BA993-08B7-4631-B0F5-375B3252423A}">
      <dgm:prSet/>
      <dgm:spPr/>
      <dgm:t>
        <a:bodyPr/>
        <a:lstStyle/>
        <a:p>
          <a:endParaRPr lang="en-US"/>
        </a:p>
      </dgm:t>
    </dgm:pt>
    <dgm:pt modelId="{B0CE38EE-EE65-46DF-B0E2-22E88CE09BFC}" type="sibTrans" cxnId="{878BA993-08B7-4631-B0F5-375B3252423A}">
      <dgm:prSet/>
      <dgm:spPr/>
      <dgm:t>
        <a:bodyPr/>
        <a:lstStyle/>
        <a:p>
          <a:endParaRPr lang="en-US"/>
        </a:p>
      </dgm:t>
    </dgm:pt>
    <dgm:pt modelId="{276FA497-E5FC-4405-B3B2-594C8026CDE4}" type="pres">
      <dgm:prSet presAssocID="{C1B3253B-48A9-4B2E-8DFC-BBE97CF8B1C6}" presName="diagram" presStyleCnt="0">
        <dgm:presLayoutVars>
          <dgm:dir/>
          <dgm:resizeHandles val="exact"/>
        </dgm:presLayoutVars>
      </dgm:prSet>
      <dgm:spPr/>
    </dgm:pt>
    <dgm:pt modelId="{57667AC4-E6F2-4209-BE57-61D032BC4824}" type="pres">
      <dgm:prSet presAssocID="{BE3F51D0-404F-48CD-92EE-1739A15B7349}" presName="node" presStyleLbl="node1" presStyleIdx="0" presStyleCnt="3">
        <dgm:presLayoutVars>
          <dgm:bulletEnabled val="1"/>
        </dgm:presLayoutVars>
      </dgm:prSet>
      <dgm:spPr/>
    </dgm:pt>
    <dgm:pt modelId="{45D3C974-C3A7-4800-B5F4-3DD11AD607BD}" type="pres">
      <dgm:prSet presAssocID="{1EEEF568-757B-4EF7-A648-BDCF2FC1831A}" presName="sibTrans" presStyleCnt="0"/>
      <dgm:spPr/>
    </dgm:pt>
    <dgm:pt modelId="{1BECA4FA-A82F-4AE1-BE88-4EA6F313B92A}" type="pres">
      <dgm:prSet presAssocID="{3130C27D-E741-401A-9EA0-0C23FE647542}" presName="node" presStyleLbl="node1" presStyleIdx="1" presStyleCnt="3">
        <dgm:presLayoutVars>
          <dgm:bulletEnabled val="1"/>
        </dgm:presLayoutVars>
      </dgm:prSet>
      <dgm:spPr/>
    </dgm:pt>
    <dgm:pt modelId="{1B371C30-727F-4A60-85BE-B52C1A76B7FC}" type="pres">
      <dgm:prSet presAssocID="{A942684C-40DE-4CE0-8BB2-E1B98DF2D665}" presName="sibTrans" presStyleCnt="0"/>
      <dgm:spPr/>
    </dgm:pt>
    <dgm:pt modelId="{56BD8FD4-24CE-458A-A5AA-C97C92878ACF}" type="pres">
      <dgm:prSet presAssocID="{4A042580-84F4-4673-A113-0579945FF13E}" presName="node" presStyleLbl="node1" presStyleIdx="2" presStyleCnt="3">
        <dgm:presLayoutVars>
          <dgm:bulletEnabled val="1"/>
        </dgm:presLayoutVars>
      </dgm:prSet>
      <dgm:spPr/>
    </dgm:pt>
  </dgm:ptLst>
  <dgm:cxnLst>
    <dgm:cxn modelId="{53D31454-DD81-47D9-B17B-25072E1ACA78}" type="presOf" srcId="{3130C27D-E741-401A-9EA0-0C23FE647542}" destId="{1BECA4FA-A82F-4AE1-BE88-4EA6F313B92A}" srcOrd="0" destOrd="0" presId="urn:microsoft.com/office/officeart/2005/8/layout/default"/>
    <dgm:cxn modelId="{285E4958-7764-445F-AEDD-E854BB1928F2}" srcId="{C1B3253B-48A9-4B2E-8DFC-BBE97CF8B1C6}" destId="{3130C27D-E741-401A-9EA0-0C23FE647542}" srcOrd="1" destOrd="0" parTransId="{92E9AE43-CAB1-4CEA-83BF-9FB61AEAD96B}" sibTransId="{A942684C-40DE-4CE0-8BB2-E1B98DF2D665}"/>
    <dgm:cxn modelId="{8059EF7F-4D74-4EBF-9EE4-59D96FC0A9B1}" type="presOf" srcId="{BE3F51D0-404F-48CD-92EE-1739A15B7349}" destId="{57667AC4-E6F2-4209-BE57-61D032BC4824}" srcOrd="0" destOrd="0" presId="urn:microsoft.com/office/officeart/2005/8/layout/default"/>
    <dgm:cxn modelId="{C8D67686-0527-4FD4-BC04-D0EBB95207C7}" srcId="{C1B3253B-48A9-4B2E-8DFC-BBE97CF8B1C6}" destId="{BE3F51D0-404F-48CD-92EE-1739A15B7349}" srcOrd="0" destOrd="0" parTransId="{17B1D4CA-32EC-49FD-AB0F-0EF19FA0831A}" sibTransId="{1EEEF568-757B-4EF7-A648-BDCF2FC1831A}"/>
    <dgm:cxn modelId="{878BA993-08B7-4631-B0F5-375B3252423A}" srcId="{C1B3253B-48A9-4B2E-8DFC-BBE97CF8B1C6}" destId="{4A042580-84F4-4673-A113-0579945FF13E}" srcOrd="2" destOrd="0" parTransId="{5BA79764-E293-4677-95AD-869DC5D60ECE}" sibTransId="{B0CE38EE-EE65-46DF-B0E2-22E88CE09BFC}"/>
    <dgm:cxn modelId="{936C3BD5-AE58-432D-A58D-4A483CD8593C}" type="presOf" srcId="{4A042580-84F4-4673-A113-0579945FF13E}" destId="{56BD8FD4-24CE-458A-A5AA-C97C92878ACF}" srcOrd="0" destOrd="0" presId="urn:microsoft.com/office/officeart/2005/8/layout/default"/>
    <dgm:cxn modelId="{9F97D4E6-5651-416F-A0EB-407664BCC95E}" type="presOf" srcId="{C1B3253B-48A9-4B2E-8DFC-BBE97CF8B1C6}" destId="{276FA497-E5FC-4405-B3B2-594C8026CDE4}" srcOrd="0" destOrd="0" presId="urn:microsoft.com/office/officeart/2005/8/layout/default"/>
    <dgm:cxn modelId="{8EA48334-1F07-42B3-B7C5-10061FC95E24}" type="presParOf" srcId="{276FA497-E5FC-4405-B3B2-594C8026CDE4}" destId="{57667AC4-E6F2-4209-BE57-61D032BC4824}" srcOrd="0" destOrd="0" presId="urn:microsoft.com/office/officeart/2005/8/layout/default"/>
    <dgm:cxn modelId="{42E65C70-F1F8-4593-9166-CF2188AA5EB0}" type="presParOf" srcId="{276FA497-E5FC-4405-B3B2-594C8026CDE4}" destId="{45D3C974-C3A7-4800-B5F4-3DD11AD607BD}" srcOrd="1" destOrd="0" presId="urn:microsoft.com/office/officeart/2005/8/layout/default"/>
    <dgm:cxn modelId="{DA1C8A5E-6231-4485-B695-E0B2DC2450B9}" type="presParOf" srcId="{276FA497-E5FC-4405-B3B2-594C8026CDE4}" destId="{1BECA4FA-A82F-4AE1-BE88-4EA6F313B92A}" srcOrd="2" destOrd="0" presId="urn:microsoft.com/office/officeart/2005/8/layout/default"/>
    <dgm:cxn modelId="{FD0AFFF9-7488-4F83-8DA1-DDE9D0C5B758}" type="presParOf" srcId="{276FA497-E5FC-4405-B3B2-594C8026CDE4}" destId="{1B371C30-727F-4A60-85BE-B52C1A76B7FC}" srcOrd="3" destOrd="0" presId="urn:microsoft.com/office/officeart/2005/8/layout/default"/>
    <dgm:cxn modelId="{85536359-DBFB-49F7-BABF-9D8B9A54BFFB}" type="presParOf" srcId="{276FA497-E5FC-4405-B3B2-594C8026CDE4}" destId="{56BD8FD4-24CE-458A-A5AA-C97C92878AC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64D81-974C-4AC2-8741-0808EEACF0B6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81895-D77B-43AB-8FD2-176CA6D7071F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E1C32-0505-4107-B463-527F46929088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HTML table elements allow the arrangement of data into rows of cells and columns</a:t>
          </a:r>
        </a:p>
      </dsp:txBody>
      <dsp:txXfrm>
        <a:off x="1568246" y="735468"/>
        <a:ext cx="6661353" cy="1357788"/>
      </dsp:txXfrm>
    </dsp:sp>
    <dsp:sp modelId="{19C9A378-F412-40EE-9886-ABBD38589ACC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F653D-C080-4568-96EA-A9EDA473A099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DAEDA-68E0-4C2E-9B21-ADAB40DE2F96}">
      <dsp:nvSpPr>
        <dsp:cNvPr id="0" name=""/>
        <dsp:cNvSpPr/>
      </dsp:nvSpPr>
      <dsp:spPr>
        <a:xfrm>
          <a:off x="1568246" y="2432705"/>
          <a:ext cx="3703320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table element &lt;table&gt; contains the table information, which consists of:</a:t>
          </a:r>
        </a:p>
      </dsp:txBody>
      <dsp:txXfrm>
        <a:off x="1568246" y="2432705"/>
        <a:ext cx="3703320" cy="1357788"/>
      </dsp:txXfrm>
    </dsp:sp>
    <dsp:sp modelId="{84F1D53D-FCD4-4A62-9C9A-CA88F834C7DB}">
      <dsp:nvSpPr>
        <dsp:cNvPr id="0" name=""/>
        <dsp:cNvSpPr/>
      </dsp:nvSpPr>
      <dsp:spPr>
        <a:xfrm>
          <a:off x="5271566" y="2432705"/>
          <a:ext cx="295803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Header element &lt;th&gt;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Row element &lt;tr&gt;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cell alignment &lt;td&gt;</a:t>
          </a:r>
        </a:p>
      </dsp:txBody>
      <dsp:txXfrm>
        <a:off x="5271566" y="2432705"/>
        <a:ext cx="2958033" cy="1357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67AC4-E6F2-4209-BE57-61D032BC4824}">
      <dsp:nvSpPr>
        <dsp:cNvPr id="0" name=""/>
        <dsp:cNvSpPr/>
      </dsp:nvSpPr>
      <dsp:spPr>
        <a:xfrm>
          <a:off x="460905" y="1047"/>
          <a:ext cx="3479899" cy="20879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Tables are more legible with the table borders collapsed</a:t>
          </a:r>
        </a:p>
      </dsp:txBody>
      <dsp:txXfrm>
        <a:off x="460905" y="1047"/>
        <a:ext cx="3479899" cy="2087939"/>
      </dsp:txXfrm>
    </dsp:sp>
    <dsp:sp modelId="{1BECA4FA-A82F-4AE1-BE88-4EA6F313B92A}">
      <dsp:nvSpPr>
        <dsp:cNvPr id="0" name=""/>
        <dsp:cNvSpPr/>
      </dsp:nvSpPr>
      <dsp:spPr>
        <a:xfrm>
          <a:off x="4288794" y="1047"/>
          <a:ext cx="3479899" cy="20879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Use the border-collapsed property</a:t>
          </a:r>
        </a:p>
      </dsp:txBody>
      <dsp:txXfrm>
        <a:off x="4288794" y="1047"/>
        <a:ext cx="3479899" cy="2087939"/>
      </dsp:txXfrm>
    </dsp:sp>
    <dsp:sp modelId="{56BD8FD4-24CE-458A-A5AA-C97C92878ACF}">
      <dsp:nvSpPr>
        <dsp:cNvPr id="0" name=""/>
        <dsp:cNvSpPr/>
      </dsp:nvSpPr>
      <dsp:spPr>
        <a:xfrm>
          <a:off x="2374850" y="2436976"/>
          <a:ext cx="3479899" cy="20879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table {border-collapse: collapse;}</a:t>
          </a:r>
        </a:p>
      </dsp:txBody>
      <dsp:txXfrm>
        <a:off x="2374850" y="2436976"/>
        <a:ext cx="3479899" cy="20879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E49EA-5284-47CA-AF8C-56C63AAAD670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0D960-6F80-439F-869A-A7E4B4BB7E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51D1-3E6C-4FC8-A536-2EE5EBEA978E}" type="datetime2">
              <a:rPr lang="en-US" smtClean="0"/>
              <a:t>Friday, December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Principles of Web Design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35082-3515-4161-B502-CE2C6406F32F}" type="datetime2">
              <a:rPr lang="en-US" smtClean="0"/>
              <a:t>Friday, December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Principles of Web Design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2D36-E351-424F-8DC6-1548564CA005}" type="datetime2">
              <a:rPr lang="en-US" smtClean="0"/>
              <a:t>Friday, December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Principles of Web Design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08295"/>
            <a:ext cx="9144000" cy="685800"/>
          </a:xfrm>
          <a:prstGeom prst="rect">
            <a:avLst/>
          </a:prstGeom>
          <a:solidFill>
            <a:srgbClr val="A7B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56350"/>
            <a:ext cx="1676400" cy="365125"/>
          </a:xfrm>
        </p:spPr>
        <p:txBody>
          <a:bodyPr/>
          <a:lstStyle/>
          <a:p>
            <a:fld id="{B70234D3-A279-43C4-B902-EB51C5EEE851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356350"/>
            <a:ext cx="3124200" cy="365125"/>
          </a:xfrm>
        </p:spPr>
        <p:txBody>
          <a:bodyPr/>
          <a:lstStyle/>
          <a:p>
            <a:r>
              <a:rPr lang="en-US" dirty="0"/>
              <a:t>Principles of Web Design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CD8D848B-A7D8-4A46-B01D-3F3F74D024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A7B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B3DD-6214-4E94-B205-112B3E59614E}" type="datetime2">
              <a:rPr lang="en-US" smtClean="0"/>
              <a:t>Friday, December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12FBB-2B3E-4D81-B691-C0EAC48D0D0B}" type="datetime2">
              <a:rPr lang="en-US" smtClean="0"/>
              <a:t>Friday, December 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Principles of Web Design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145B-4150-42DF-9810-4090D11E69BB}" type="datetime2">
              <a:rPr lang="en-US" smtClean="0"/>
              <a:t>Friday, December 4,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3A4C2-5F7A-4C4C-B666-D8B6133187F1}" type="datetime2">
              <a:rPr lang="en-US" smtClean="0"/>
              <a:t>Friday, December 4,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Principles of Web Design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C9BC8-9A48-44A2-B47F-B33160E0438D}" type="datetime2">
              <a:rPr lang="en-US" smtClean="0"/>
              <a:t>Friday, December 4,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Principles of Web Design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A03E-CAA5-4EFC-9860-7165BCF3C10E}" type="datetime2">
              <a:rPr lang="en-US" smtClean="0"/>
              <a:t>Friday, December 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Principles of Web Design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A732A-B063-461C-A97D-2ADBCAC4146E}" type="datetime2">
              <a:rPr lang="en-US" smtClean="0"/>
              <a:t>Friday, December 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10DD-278B-4FDC-8AB3-CFB342E30331}" type="datetime2">
              <a:rPr lang="en-US" smtClean="0"/>
              <a:t>Friday, December 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Principles of Web Design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8123B-8B79-4372-99EF-C3D0C176FD1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E93A2-2B53-489C-A647-44785273E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2306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275867" y="-10136"/>
            <a:ext cx="4592270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EEAC6-5C53-43BF-AAF9-965580107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414" y="3091928"/>
            <a:ext cx="6808922" cy="2387600"/>
          </a:xfrm>
        </p:spPr>
        <p:txBody>
          <a:bodyPr>
            <a:normAutofit/>
          </a:bodyPr>
          <a:lstStyle/>
          <a:p>
            <a:pPr algn="l"/>
            <a:r>
              <a:rPr lang="en-US" sz="5700"/>
              <a:t>Data Tables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7339422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93539-D20D-423A-AF78-B9709A9FC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414" y="5624945"/>
            <a:ext cx="680892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Principles of Web Design</a:t>
            </a:r>
          </a:p>
        </p:txBody>
      </p:sp>
    </p:spTree>
    <p:extLst>
      <p:ext uri="{BB962C8B-B14F-4D97-AF65-F5344CB8AC3E}">
        <p14:creationId xmlns:p14="http://schemas.microsoft.com/office/powerpoint/2010/main" val="310565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Rows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The rowspan attribute lets you create cells that span multiple rows</a:t>
            </a:r>
          </a:p>
          <a:p>
            <a:pPr>
              <a:defRPr/>
            </a:pPr>
            <a:endParaRPr lang="en-US" dirty="0"/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&lt;td class="title" rowspan="6"&gt;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Best-Selling Albums Worldwide&lt;/td&gt;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1384AC-6E39-48FA-8ACE-1DA9276F763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1BD1E-510F-4CA3-A3B8-B062DDEF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1058-45B7-44BD-AA88-88FE50CEECB1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77AC1-38EE-44BF-B55E-29A2B30D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F1384AC-6E39-48FA-8ACE-1DA9276F763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2" name="Picture 1" descr="Figure 10-0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717853"/>
            <a:ext cx="8114386" cy="3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AFE67-AB94-4416-9D36-05545D35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D7B8-2449-4638-9BC1-9EE80FF2EC10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55B08-5AAE-4E93-A7AE-A5C2397B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r>
              <a:rPr lang="en-US" dirty="0"/>
              <a:t>Using Table Headers and Footers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AB165A-1F28-4E0C-98FD-CC0CA71CE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447F-5790-47EC-A9F8-7FA1DAAE46E7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D24C6-188D-40FE-A9AA-892975B6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Table Headers and Footers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Rows can be grouped into head, body, and footer sections using the &lt;</a:t>
            </a:r>
            <a:r>
              <a:rPr lang="en-US" sz="2800" dirty="0" err="1"/>
              <a:t>thead</a:t>
            </a:r>
            <a:r>
              <a:rPr lang="en-US" sz="2800" dirty="0"/>
              <a:t>&gt;, &lt;</a:t>
            </a:r>
            <a:r>
              <a:rPr lang="en-US" sz="2800" dirty="0" err="1"/>
              <a:t>tbody</a:t>
            </a:r>
            <a:r>
              <a:rPr lang="en-US" sz="2800" dirty="0"/>
              <a:t>&gt;, and &lt;</a:t>
            </a:r>
            <a:r>
              <a:rPr lang="en-US" sz="2800" dirty="0" err="1"/>
              <a:t>tfoot</a:t>
            </a:r>
            <a:r>
              <a:rPr lang="en-US" sz="2800" dirty="0"/>
              <a:t>&gt; elements</a:t>
            </a:r>
          </a:p>
          <a:p>
            <a:r>
              <a:rPr lang="en-US" sz="2800" dirty="0"/>
              <a:t>You can style these table sections with CSS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D7BEAE-F5F1-49BF-A338-1175A718821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33D1A-EEAF-4415-87D1-A98DFBD1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CAF3-7468-4B7D-8C6D-0315800A02D1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A6E1B-1B77-471F-AB1C-EBC82CE4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Table Headers and Footers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thead {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font-family: arial;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background-color: #ccddee;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tfoot {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background-color: #ddccee;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font-family: times, serif;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font-size: .9em;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font-style: italic;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E4B8C-37B6-42F9-89BD-0842A9EAE1D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6CF79-E4B1-4F16-B0E2-C6019D63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BA8A-7521-454B-BBA8-6919A118F43A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36E17-514D-4C21-9BF2-A1275A6C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F1384AC-6E39-48FA-8ACE-1DA9276F763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" name="Picture 1" descr="Figure 10-0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566672"/>
            <a:ext cx="8114386" cy="43007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0737F-0D5D-4351-B714-4EE1F8F9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BD85-B0E8-455D-B243-18A13DA65FBA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DF584-60CA-46DC-9875-19533FC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r>
              <a:rPr lang="en-US" dirty="0"/>
              <a:t>Grouping Columns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C3961-2B7D-43AE-B9AE-AB435C345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E982A-A517-4532-9235-4149DBDE7DC4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59793-46C4-461A-9BD0-679FD067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Columns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&lt;</a:t>
            </a:r>
            <a:r>
              <a:rPr lang="en-US" sz="2800" dirty="0" err="1"/>
              <a:t>colgroup</a:t>
            </a:r>
            <a:r>
              <a:rPr lang="en-US" sz="2800" dirty="0"/>
              <a:t>&gt; and &lt;</a:t>
            </a:r>
            <a:r>
              <a:rPr lang="en-US" sz="2800" dirty="0" err="1"/>
              <a:t>col</a:t>
            </a:r>
            <a:r>
              <a:rPr lang="en-US" sz="2800" dirty="0"/>
              <a:t>&gt; elements allow you to apply style characteristics to groups of columns or individual columns</a:t>
            </a:r>
          </a:p>
          <a:p>
            <a:r>
              <a:rPr lang="en-US" sz="2800" dirty="0"/>
              <a:t>The &lt;</a:t>
            </a:r>
            <a:r>
              <a:rPr lang="en-US" sz="2800" dirty="0" err="1"/>
              <a:t>colgroup</a:t>
            </a:r>
            <a:r>
              <a:rPr lang="en-US" sz="2800" dirty="0"/>
              <a:t>&gt; element has a span attribute that lets you set the number of columns specified in the group</a:t>
            </a:r>
          </a:p>
          <a:p>
            <a:r>
              <a:rPr lang="en-US" sz="2800" dirty="0"/>
              <a:t>The &lt;</a:t>
            </a:r>
            <a:r>
              <a:rPr lang="en-US" sz="2800" dirty="0" err="1"/>
              <a:t>col</a:t>
            </a:r>
            <a:r>
              <a:rPr lang="en-US" sz="2800" dirty="0"/>
              <a:t>&gt; element lets you specify style characteristics for individual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9939EF-D8B4-4931-91B4-825853CB3D0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35DC3B-AECA-40B2-AA88-0D9089E1D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1EB11-F86C-410D-B3AF-DB30C9468A59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3B2CEF-5518-465A-82C4-33BF3E9CB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982899E-73F4-45CB-B2E6-91937F7151D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 descr="Figure 10-0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600200"/>
            <a:ext cx="8114386" cy="43007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9A63F-34C5-48F8-B730-136CB8070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ECBD0-F26F-44A5-AF89-2D0F8545E5CA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872F2-DC53-42FD-B22D-04CFF98C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0-0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587398"/>
            <a:ext cx="8114386" cy="42800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982899E-73F4-45CB-B2E6-91937F7151D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B76D6-5F0E-48EF-AC1A-ABDACB17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75D1-864C-4771-ACCF-799049CA40A8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70417-7A7D-4116-9E91-5F034024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800" dirty="0"/>
              <a:t>When you complete this chapter, you will be able to:</a:t>
            </a:r>
          </a:p>
          <a:p>
            <a:r>
              <a:rPr lang="en-US" sz="2800" dirty="0"/>
              <a:t>Use table elements</a:t>
            </a:r>
          </a:p>
          <a:p>
            <a:r>
              <a:rPr lang="en-US" sz="2800" dirty="0"/>
              <a:t>Use table headers and footers</a:t>
            </a:r>
          </a:p>
          <a:p>
            <a:r>
              <a:rPr lang="en-US" sz="2800" dirty="0"/>
              <a:t>Group columns</a:t>
            </a:r>
          </a:p>
          <a:p>
            <a:r>
              <a:rPr lang="en-US" sz="2800" dirty="0"/>
              <a:t>Style table borders</a:t>
            </a:r>
          </a:p>
          <a:p>
            <a:r>
              <a:rPr lang="en-US" sz="2800" dirty="0"/>
              <a:t>Apply padding, margins, and floats to tables</a:t>
            </a:r>
          </a:p>
          <a:p>
            <a:r>
              <a:rPr lang="en-US" sz="2800" dirty="0"/>
              <a:t>Style table background colors</a:t>
            </a:r>
          </a:p>
          <a:p>
            <a:r>
              <a:rPr lang="en-US" sz="2800" dirty="0"/>
              <a:t>Apply table styles</a:t>
            </a:r>
          </a:p>
        </p:txBody>
      </p:sp>
      <p:sp>
        <p:nvSpPr>
          <p:cNvPr id="512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5C35BF-CBC8-479B-9E0D-41F75FFDBA6F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C388A4-0450-4AC2-8402-7944DBE03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8C88-D058-4983-A9BF-2EAB3279BC93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E2D43-82F2-4667-9E90-6124E435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the Caption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sz="3000" dirty="0"/>
              <a:t>You can position the caption on the top or bottom of the table using the caption-site property</a:t>
            </a:r>
          </a:p>
          <a:p>
            <a:pPr>
              <a:defRPr/>
            </a:pPr>
            <a:r>
              <a:rPr lang="en-US" sz="3000" dirty="0"/>
              <a:t>You can also apply other style properties to enhance the caption text:</a:t>
            </a:r>
          </a:p>
          <a:p>
            <a:pPr>
              <a:defRPr/>
            </a:pPr>
            <a:endParaRPr lang="en-US" dirty="0"/>
          </a:p>
          <a:p>
            <a:pPr indent="0">
              <a:buFontTx/>
              <a:buNone/>
              <a:defRPr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caption {text-align: left;</a:t>
            </a:r>
          </a:p>
          <a:p>
            <a:pPr indent="0">
              <a:buFontTx/>
              <a:buNone/>
              <a:defRPr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font-style: italic;</a:t>
            </a:r>
          </a:p>
          <a:p>
            <a:pPr indent="0">
              <a:buFontTx/>
              <a:buNone/>
              <a:defRPr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padding-bottom: 10px;</a:t>
            </a:r>
          </a:p>
          <a:p>
            <a:pPr indent="0">
              <a:buFontTx/>
              <a:buNone/>
              <a:defRPr/>
            </a:pPr>
            <a:r>
              <a:rPr lang="en-US" sz="3000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8E3492-BC6F-4B73-82B4-D883530ECBC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73562-E4AD-4194-BA4C-8AA8EB7C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5CFC-89EE-4567-8D30-657075F7EC63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A888D-85C5-4AAA-A320-302728D4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0-0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473403"/>
            <a:ext cx="8114386" cy="43939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982899E-73F4-45CB-B2E6-91937F7151D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64B43-DF6C-4897-8489-A98FDCF4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E55A2-8C48-4D62-8D4F-F6635CABF8A8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49E6A-910C-4F40-9E88-92FDCA66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r>
              <a:rPr lang="en-US" dirty="0"/>
              <a:t>Styling Table Borders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6DD32-1231-4CFC-A0BA-BF3905BC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6C21-7D77-455B-AD18-87A3EAE098BC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5708E-F55C-4EA6-96E6-E2C5A1E0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Table Borders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By default, table borders are turned off</a:t>
            </a:r>
          </a:p>
          <a:p>
            <a:r>
              <a:rPr lang="en-US" sz="2800" dirty="0"/>
              <a:t>You can add borders using CSS</a:t>
            </a:r>
          </a:p>
          <a:p>
            <a:r>
              <a:rPr lang="en-US" sz="2800" dirty="0"/>
              <a:t>Borders can be applied to the whole table, to individual rows, and to individual cells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B6E58-0390-4248-B3C9-86D48A7F529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70547-EC45-4B85-9708-336E8233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11F5-8005-4288-80A8-5325EA82EBFF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9FE1B-9BAE-4A9B-86FD-CA54B161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Table Borders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To create a table with an outside border only:</a:t>
            </a:r>
          </a:p>
          <a:p>
            <a:pPr>
              <a:defRPr/>
            </a:pPr>
            <a:endParaRPr lang="en-US" dirty="0"/>
          </a:p>
          <a:p>
            <a:pPr indent="0">
              <a:buFontTx/>
              <a:buNone/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table {</a:t>
            </a:r>
          </a:p>
          <a:p>
            <a:pPr indent="0">
              <a:buFontTx/>
              <a:buNone/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border: solid 1px black;</a:t>
            </a:r>
          </a:p>
          <a:p>
            <a:pPr indent="0">
              <a:buFontTx/>
              <a:buNone/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border-collapse: collapse;</a:t>
            </a:r>
          </a:p>
          <a:p>
            <a:pPr indent="0">
              <a:buFontTx/>
              <a:buNone/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5DE353-9FB2-44B3-8A82-4B27F5D604F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EE9C3-829B-4383-AC14-8093DCF68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CD7B-2D32-483F-9CB4-FACC8EB31394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02060-66E0-40B0-8491-D25AB890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0-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572768"/>
            <a:ext cx="8114386" cy="39898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C45DE353-9FB2-44B3-8A82-4B27F5D604F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889EC-DE84-4BD9-8FE7-8D6E6F95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66A7-C7F5-4390-B589-341CF83C4224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C6D2A-69C6-4FC4-8FCA-44F8BCCF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Table Borders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To specify borders for each cell, use a separate style rule: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table {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border: solid 1px black;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border-collapse: collapse;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th, td {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border: solid 1px black;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7A8DE-B894-441E-ACFA-F615DBFCAEF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4B56C-B89B-46C8-95E6-D80B71405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8E0A-141E-4789-82D9-FBC15C00389B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FAEC1-C320-465E-B81C-9831B3E3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Figure 10-1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4807" y="1676400"/>
            <a:ext cx="8114386" cy="390692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18C4F7-79E5-4BB4-BCD3-EFD7CC480EC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361B7C-D040-4803-987D-8F038DEE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0C7F-224E-4D40-804D-DA15C25A6917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6501C2-8210-41F4-AFFC-58B31029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Table Borders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You can also style individual rows or cells and apply cell borders</a:t>
            </a:r>
          </a:p>
          <a:p>
            <a:pPr>
              <a:defRPr/>
            </a:pPr>
            <a:endParaRPr lang="en-US" dirty="0"/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th {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border-bottom: solid thick blue;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background-color: #ccddee;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A67182-01EC-41D1-A13A-AEA3F3FFDF2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71C9F2-D332-4A44-B0B1-047BC5B1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1339-5375-4037-A861-EED4570C6C0E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E4565-EAA8-4EEE-A715-47534430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0-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587398"/>
            <a:ext cx="8114386" cy="42800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C4454-5416-49B3-A868-DCFDD194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BC40-09BF-44A6-8E19-7A8A061511DE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3AEDD-DEC1-41C3-AD9A-358D1ED8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B3BD5-2761-4C91-A0CC-2A389D235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Using Table Elements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01B15-B8D0-41EF-B2D2-60063494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6350"/>
            <a:ext cx="167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3895824-BF58-4738-B2D8-0AC51E0E3F53}" type="datetime2">
              <a:rPr lang="en-US" sz="1100" smtClean="0"/>
              <a:pPr>
                <a:spcAft>
                  <a:spcPts val="600"/>
                </a:spcAft>
              </a:pPr>
              <a:t>Friday, December 4, 2020</a:t>
            </a:fld>
            <a:endParaRPr lang="en-US" sz="11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2403B-3B4E-4A62-B859-89123EC1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356350"/>
            <a:ext cx="3124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Principles of Web Design 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/>
              <a:t> </a:t>
            </a:r>
            <a:fld id="{6DDF980F-5ACD-49CC-98C4-7915CEA3E462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  <p:graphicFrame>
        <p:nvGraphicFramePr>
          <p:cNvPr id="8198" name="Rectangle 6">
            <a:extLst>
              <a:ext uri="{FF2B5EF4-FFF2-40B4-BE49-F238E27FC236}">
                <a16:creationId xmlns:a16="http://schemas.microsoft.com/office/drawing/2014/main" id="{BAF6CADB-3E2C-457D-AB5B-9BFCF643A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51727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Applying Padding, Margins, and Floats to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02E5B-6E76-4C51-92EA-61C0DCF7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5D9E-DC9B-4B13-9DE7-A0B576764C53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68001-0E20-4BBE-9441-2B66A4DB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Padding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You can enhance the legibility of your table data with padding</a:t>
            </a:r>
          </a:p>
          <a:p>
            <a:pPr>
              <a:defRPr/>
            </a:pPr>
            <a:r>
              <a:rPr lang="en-US" sz="2800" dirty="0"/>
              <a:t>This style rule adds five pixels of padding to both types of table data elements</a:t>
            </a:r>
          </a:p>
          <a:p>
            <a:pPr>
              <a:defRPr/>
            </a:pPr>
            <a:endParaRPr lang="en-US" dirty="0"/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th, td {padding: 5px;}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D49C0-7DB2-4382-89FB-955C6A069802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73921-0C83-4EEC-B0A8-19D9C5C3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3B4F-1132-414F-91B8-6B36CF87323C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07F70-142A-40BB-B335-BFB7CB306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0-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331976"/>
            <a:ext cx="8114386" cy="46116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13D49C0-7DB2-4382-89FB-955C6A06980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CE8A2-8513-4182-85F7-BBB6FA24F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46526-CCE0-4B3C-A533-DC489A5EE942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32A17-5385-42CA-873F-36229380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13D49C0-7DB2-4382-89FB-955C6A06980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2" name="Picture 1" descr="Figure 10-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179576"/>
            <a:ext cx="8114386" cy="4611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8AED45-BBD6-412F-9553-55A8833C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CE5F-3C79-445C-A22D-47B0B89B139E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5B66D-E369-4DF6-A7E9-B546E6A0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Margins and Floats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Tables can be floated</a:t>
            </a:r>
          </a:p>
          <a:p>
            <a:pPr>
              <a:defRPr/>
            </a:pPr>
            <a:r>
              <a:rPr lang="en-US" sz="2800" dirty="0"/>
              <a:t>Use margins to add white space around floating tables</a:t>
            </a:r>
          </a:p>
          <a:p>
            <a:pPr indent="0">
              <a:buFontTx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table.best {</a:t>
            </a:r>
          </a:p>
          <a:p>
            <a:pPr indent="0">
              <a:buFontTx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font-family: verdana;</a:t>
            </a:r>
          </a:p>
          <a:p>
            <a:pPr indent="0">
              <a:buFontTx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border: solid 1px black;</a:t>
            </a:r>
          </a:p>
          <a:p>
            <a:pPr indent="0">
              <a:buFontTx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border-collapse: collapse;</a:t>
            </a:r>
          </a:p>
          <a:p>
            <a:pPr indent="0">
              <a:buFontTx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float: left;</a:t>
            </a:r>
          </a:p>
          <a:p>
            <a:pPr indent="0">
              <a:buFontTx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margin-right: 20px;</a:t>
            </a:r>
          </a:p>
          <a:p>
            <a:pPr indent="0">
              <a:buFontTx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margin-bottom: 10px;</a:t>
            </a:r>
          </a:p>
          <a:p>
            <a:pPr indent="0">
              <a:buFontTx/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728C50-898E-4363-8B3E-6B597473FF6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4B751-AACE-417B-9D38-65D4DEB1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E6A6-9756-4BF4-B716-5366DC1F7B70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4FA7F-06D4-4FCA-8877-650F19EC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0-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091817" y="387750"/>
            <a:ext cx="6960367" cy="55558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5605C-4AB8-41E6-A95B-C4973E96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786D-C780-404E-B55B-3A0B1B709889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92839-0C4D-4D47-B2A3-BA21CC92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4E9F8-2D78-4CE4-8F73-E155D6C7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Styling Table Background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2899E-73F4-45CB-B2E6-91937F7151D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3AF75-A32D-49A0-AC9D-EB79B3D1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89BAC-D7E9-42B3-AD17-ABEEC398FDCF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55051-2A66-494E-983C-D7188DDE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Table Background Colors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You can apply background colors to:</a:t>
            </a:r>
          </a:p>
          <a:p>
            <a:pPr lvl="1"/>
            <a:r>
              <a:rPr lang="en-US" sz="2400" dirty="0"/>
              <a:t>Entire table</a:t>
            </a:r>
          </a:p>
          <a:p>
            <a:pPr lvl="1"/>
            <a:r>
              <a:rPr lang="en-US" sz="2400" dirty="0"/>
              <a:t>Single rows or cells</a:t>
            </a:r>
          </a:p>
          <a:p>
            <a:pPr lvl="1"/>
            <a:r>
              <a:rPr lang="en-US" sz="2400" dirty="0"/>
              <a:t>Column groups of individual columns</a:t>
            </a:r>
          </a:p>
          <a:p>
            <a:r>
              <a:rPr lang="en-US" sz="2800" dirty="0"/>
              <a:t>You can alternate colors for different rows</a:t>
            </a:r>
          </a:p>
          <a:p>
            <a:r>
              <a:rPr lang="en-US" sz="2800" dirty="0"/>
              <a:t>Add hover interactions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C05F92-8699-46ED-A690-18BFB9A7EAB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7BA34-7FC0-4B74-AD71-368AE6F2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229D-BE96-4876-AA08-928D3F8D32A9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D1D10-76B5-4E28-A43A-39983186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0-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180186"/>
            <a:ext cx="8114386" cy="48396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79C05F92-8699-46ED-A690-18BFB9A7EAB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EF9B4-1861-47B7-8ED4-4CD4130A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2CCCB-C3A2-44CC-92E1-CA2FD6227B98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75A7F-CC6E-4FB1-B2F0-BA3AA494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Alternate Color Rows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Table data is easier to read when alternate rows have a distinguishing background color</a:t>
            </a:r>
          </a:p>
          <a:p>
            <a:pPr>
              <a:defRPr/>
            </a:pPr>
            <a:r>
              <a:rPr lang="en-US" sz="2800" dirty="0"/>
              <a:t>Write a style rule for the odd or even row using a class selector</a:t>
            </a:r>
          </a:p>
          <a:p>
            <a:pPr>
              <a:defRPr/>
            </a:pPr>
            <a:endParaRPr lang="en-US" dirty="0"/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tr.odd td {background-color: #eaead5;}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992107-0EF0-4D1F-A284-769581ED9D6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8384CA-39CE-4B80-A438-1001FE94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3779-4BCF-4C5E-B7FB-24540B244169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AB833-C5D1-484E-A04C-F2CA81CB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0488" y="652991"/>
            <a:ext cx="8963025" cy="513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DC9A75D6-A65D-4928-BE00-F81AACC3420A}" type="slidenum">
              <a:rPr 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C26E8BE2-462B-4D41-B1A1-F93C99BA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23BF019-5394-4B4A-8727-5799F08E8C82}" type="datetime2">
              <a:rPr lang="en-US" smtClean="0"/>
              <a:pPr>
                <a:spcAft>
                  <a:spcPts val="600"/>
                </a:spcAft>
              </a:pPr>
              <a:t>Friday, December 4,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2CB73-1A4C-4EC2-B6D0-1062A2A6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Principles of Web Design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0-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143000"/>
            <a:ext cx="8114386" cy="48914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F4BF2153-DA6B-4EA7-AD1F-83FBCE584DC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09EFE-4C20-4CA7-9F7E-2295CC09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D75C-36A6-4242-9B72-A27588C9F39F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EDE20-B301-4360-B0B0-9CE50B02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Background Hover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You can add interactivity to your table with hover effects</a:t>
            </a:r>
          </a:p>
          <a:p>
            <a:pPr>
              <a:defRPr/>
            </a:pPr>
            <a:r>
              <a:rPr lang="en-US" sz="2800" dirty="0"/>
              <a:t>When the user hovers the pointer over a cell or row, the formatting can change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td:hover {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color: white;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background-color: #722750;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BF2153-DA6B-4EA7-AD1F-83FBCE584DC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063CC-08A2-4BBF-9E93-8E9592BA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61BB-B504-40E0-BA55-14F04D22A230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91132-440F-4B8A-BEDD-8E6DB5A1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F4BF2153-DA6B-4EA7-AD1F-83FBCE584DC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2" name="Picture 1" descr="Figure 10-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249070"/>
            <a:ext cx="8114386" cy="46945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EAF97-F37B-4C9C-A90E-9F0E3BDD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514A3-6696-4742-9628-745991BBD171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63676-619F-4B1C-9405-141DFF9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0-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249070"/>
            <a:ext cx="8114386" cy="46945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AEEB8-F1DF-4320-A70D-1B5F8F0F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9DA1A-FC95-4C90-AC00-7260033AE04D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4E679-5FD6-4E2B-BB6D-B00E04FC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D848B-A7D8-4A46-B01D-3F3F74D0242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12913-7528-4F93-AE91-3C1DF678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Use tables for presentation of data, not for page layout</a:t>
            </a:r>
          </a:p>
          <a:p>
            <a:r>
              <a:rPr lang="en-US" sz="3000" dirty="0"/>
              <a:t>Use the grouping elements to apply styles to groups of rows or columns or to the header, body, and footer of a table</a:t>
            </a:r>
          </a:p>
          <a:p>
            <a:r>
              <a:rPr lang="en-US" sz="3000" dirty="0"/>
              <a:t>Apply borders to both the &lt;table&gt; and cell (&lt;</a:t>
            </a:r>
            <a:r>
              <a:rPr lang="en-US" sz="3000" dirty="0" err="1"/>
              <a:t>th</a:t>
            </a:r>
            <a:r>
              <a:rPr lang="en-US" sz="3000" dirty="0"/>
              <a:t>&gt; and &lt;td&gt;) elements to display a table border on the entire table</a:t>
            </a:r>
          </a:p>
          <a:p>
            <a:r>
              <a:rPr lang="en-US" sz="3000" dirty="0"/>
              <a:t>Use the border-collapse property to make table data more legible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275520-2B9D-4C6A-A7AE-6221A2AD504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C4677-F425-4148-8349-5DDABFCF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F3971-D8DC-4412-808D-D227CB236E54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E640D-63D6-4718-8A5A-CE33730C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Always use CSS to add presentation style to tables</a:t>
            </a:r>
          </a:p>
          <a:p>
            <a:r>
              <a:rPr lang="en-US" sz="2800" dirty="0"/>
              <a:t>Use padding to add space within your cells to make your data more legible</a:t>
            </a:r>
          </a:p>
          <a:p>
            <a:r>
              <a:rPr lang="en-US" sz="2800" dirty="0"/>
              <a:t>You can float tables and add margins with the box model properties</a:t>
            </a:r>
          </a:p>
          <a:p>
            <a:r>
              <a:rPr lang="en-US" sz="2800" dirty="0"/>
              <a:t>Specify background colors or hovers to aid in the legibility of your data</a:t>
            </a:r>
          </a:p>
        </p:txBody>
      </p:sp>
      <p:sp>
        <p:nvSpPr>
          <p:cNvPr id="717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DA9C68-F713-4209-AE30-3549A22EE149}" type="slidenum">
              <a:rPr lang="en-US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2F264-6108-4152-BA2D-762B7E5A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DDB04-B837-42E5-B55F-00D148B2D3A4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EF264F-4027-481F-A984-214347EA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15F654E-2E48-433D-85FE-73C63EBA88E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" name="Picture 1" descr="Figure 10-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20982" y="1588214"/>
            <a:ext cx="8102037" cy="37457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63755-4864-4E66-8DB2-8D836DA2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3AED-E983-451C-B5BC-FFD87C02D136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99CDF-FB8A-4298-BB1D-C6149CAE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Collapsing Table Borders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0BD8C-4B9D-42B9-830C-0B56CDA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6350"/>
            <a:ext cx="167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F077637-A66B-4474-92A5-D47B89BA8F00}" type="datetime2">
              <a:rPr lang="en-US" sz="1100" smtClean="0"/>
              <a:pPr>
                <a:spcAft>
                  <a:spcPts val="600"/>
                </a:spcAft>
              </a:pPr>
              <a:t>Friday, December 4, 2020</a:t>
            </a:fld>
            <a:endParaRPr lang="en-US" sz="1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7C515-17A0-438C-9FD6-58503AD6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356350"/>
            <a:ext cx="3124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Principles of Web Design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AAE4F4E-1E73-404E-A2C1-6B1FC4E7E550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  <p:graphicFrame>
        <p:nvGraphicFramePr>
          <p:cNvPr id="11268" name="Content Placeholder 2">
            <a:extLst>
              <a:ext uri="{FF2B5EF4-FFF2-40B4-BE49-F238E27FC236}">
                <a16:creationId xmlns:a16="http://schemas.microsoft.com/office/drawing/2014/main" id="{F90E10E3-1F85-4980-A7CA-0E8D3FEAF4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43134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9AAE4F4E-1E73-404E-A2C1-6B1FC4E7E55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" name="Picture 1" descr="Figure 10-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838200" y="882797"/>
            <a:ext cx="7276186" cy="49623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ECB4C-444A-46F5-AE36-204813B0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1B2-45DB-47EA-BFDB-49950FC99693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89829-CD06-40D4-A153-E59426A8B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 err="1"/>
              <a:t>colspan</a:t>
            </a:r>
            <a:r>
              <a:rPr lang="en-US" sz="2800" dirty="0"/>
              <a:t> attribute lets you create cells that span multiple columns</a:t>
            </a:r>
          </a:p>
          <a:p>
            <a:pPr indent="0" algn="ctr">
              <a:buFontTx/>
              <a:buNone/>
              <a:defRPr/>
            </a:pPr>
            <a:endParaRPr lang="en-US" dirty="0"/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&lt;td class="title"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colspan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=“5"&gt; </a:t>
            </a:r>
          </a:p>
          <a:p>
            <a:pPr indent="0">
              <a:buFontTx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Best-Selling Albums Worldwide&lt;/td&gt;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1384AC-6E39-48FA-8ACE-1DA9276F763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81AFD-BBD5-42E3-B1D6-A0E3D197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C492-36AC-4DC3-B42E-E4857A6A9E33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29BB5-3D36-4C57-8434-70B0DD33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2F1384AC-6E39-48FA-8ACE-1DA9276F763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2" name="Picture 1" descr="Figure 10-0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14807" y="1680058"/>
            <a:ext cx="8114386" cy="39587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EAC36-3BCA-43C5-B15C-B889D857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5D071-1974-408F-9DA1-F1E2B8F3987A}" type="datetime2">
              <a:rPr lang="en-US" smtClean="0"/>
              <a:t>Friday, December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02083-3A39-4538-99E6-DF5D7F75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Principles of Web Design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1103</Words>
  <Application>Microsoft Office PowerPoint</Application>
  <PresentationFormat>On-screen Show (4:3)</PresentationFormat>
  <Paragraphs>266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Courier New</vt:lpstr>
      <vt:lpstr>Office Theme</vt:lpstr>
      <vt:lpstr>Data Tables</vt:lpstr>
      <vt:lpstr>Objectives</vt:lpstr>
      <vt:lpstr>Using Table Elements</vt:lpstr>
      <vt:lpstr>PowerPoint Presentation</vt:lpstr>
      <vt:lpstr>PowerPoint Presentation</vt:lpstr>
      <vt:lpstr>Collapsing Table Borders</vt:lpstr>
      <vt:lpstr>PowerPoint Presentation</vt:lpstr>
      <vt:lpstr>Spanning Columns</vt:lpstr>
      <vt:lpstr>PowerPoint Presentation</vt:lpstr>
      <vt:lpstr>Spanning Rows</vt:lpstr>
      <vt:lpstr>PowerPoint Presentation</vt:lpstr>
      <vt:lpstr>Using Table Headers and Footers</vt:lpstr>
      <vt:lpstr>Using Table Headers and Footers</vt:lpstr>
      <vt:lpstr>Using Table Headers and Footers</vt:lpstr>
      <vt:lpstr>PowerPoint Presentation</vt:lpstr>
      <vt:lpstr>Grouping Columns </vt:lpstr>
      <vt:lpstr>Grouping Columns</vt:lpstr>
      <vt:lpstr>PowerPoint Presentation</vt:lpstr>
      <vt:lpstr>PowerPoint Presentation</vt:lpstr>
      <vt:lpstr>Styling the Caption</vt:lpstr>
      <vt:lpstr>PowerPoint Presentation</vt:lpstr>
      <vt:lpstr>Styling Table Borders</vt:lpstr>
      <vt:lpstr>Styling Table Borders</vt:lpstr>
      <vt:lpstr>Styling Table Borders</vt:lpstr>
      <vt:lpstr>PowerPoint Presentation</vt:lpstr>
      <vt:lpstr>Styling Table Borders</vt:lpstr>
      <vt:lpstr>PowerPoint Presentation</vt:lpstr>
      <vt:lpstr>Styling Table Borders</vt:lpstr>
      <vt:lpstr>PowerPoint Presentation</vt:lpstr>
      <vt:lpstr>Applying Padding, Margins, and Floats to Tables</vt:lpstr>
      <vt:lpstr>Using Padding</vt:lpstr>
      <vt:lpstr>PowerPoint Presentation</vt:lpstr>
      <vt:lpstr>PowerPoint Presentation</vt:lpstr>
      <vt:lpstr>Using Margins and Floats</vt:lpstr>
      <vt:lpstr>PowerPoint Presentation</vt:lpstr>
      <vt:lpstr>Styling Table Background Colors</vt:lpstr>
      <vt:lpstr>Styling Table Background Colors</vt:lpstr>
      <vt:lpstr>PowerPoint Presentation</vt:lpstr>
      <vt:lpstr>Creating Alternate Color Rows</vt:lpstr>
      <vt:lpstr>PowerPoint Presentation</vt:lpstr>
      <vt:lpstr>Creating Background Hover Effects</vt:lpstr>
      <vt:lpstr>PowerPoint Presentation</vt:lpstr>
      <vt:lpstr>PowerPoint Presentation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Tables</dc:title>
  <dc:creator>Khattar Daou</dc:creator>
  <cp:lastModifiedBy>Khattar Daou</cp:lastModifiedBy>
  <cp:revision>1</cp:revision>
  <dcterms:created xsi:type="dcterms:W3CDTF">2020-12-04T13:57:59Z</dcterms:created>
  <dcterms:modified xsi:type="dcterms:W3CDTF">2020-12-04T13:58:10Z</dcterms:modified>
</cp:coreProperties>
</file>